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862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1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4176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515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8353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6764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6067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73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31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13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761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62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12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30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107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368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90179-8B12-4B18-BDF8-761E90607D2B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1FD43A6-C20F-4E9E-9F6B-1F47169910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58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3879C3-C94D-4D2A-8022-2ADC23EC8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400" dirty="0"/>
              <a:t>2 soorten hoest namelijk:</a:t>
            </a:r>
            <a:br>
              <a:rPr lang="nl-NL" sz="4400" dirty="0"/>
            </a:br>
            <a:br>
              <a:rPr lang="nl-NL" dirty="0"/>
            </a:br>
            <a:br>
              <a:rPr lang="nl-NL" dirty="0"/>
            </a:br>
            <a:r>
              <a:rPr lang="nl-NL" b="1" dirty="0"/>
              <a:t>productieve hoest</a:t>
            </a:r>
            <a:br>
              <a:rPr lang="nl-NL" b="1" dirty="0"/>
            </a:br>
            <a:r>
              <a:rPr lang="nl-NL" dirty="0"/>
              <a:t>met slijm</a:t>
            </a:r>
            <a:br>
              <a:rPr lang="nl-NL" dirty="0"/>
            </a:br>
            <a:br>
              <a:rPr lang="nl-NL" dirty="0"/>
            </a:br>
            <a:r>
              <a:rPr lang="nl-NL" b="1" dirty="0"/>
              <a:t>niet productieve hoest</a:t>
            </a:r>
            <a:br>
              <a:rPr lang="nl-NL" b="1" dirty="0"/>
            </a:br>
            <a:r>
              <a:rPr lang="nl-NL" dirty="0"/>
              <a:t>geen slijm, prikkelhoest, kan een bijwerking van ACE- remmers zijn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19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55F9B-EA31-4751-9990-992143F38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Overgevoeligheid ontstaat vaak na herhaald contact met allergeen.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ontstaan van een overgevoeligheidsreactie  noemt men</a:t>
            </a:r>
            <a:br>
              <a:rPr lang="nl-NL" dirty="0"/>
            </a:br>
            <a:r>
              <a:rPr lang="nl-NL" b="1" dirty="0"/>
              <a:t>Sensibilisatie</a:t>
            </a:r>
            <a:br>
              <a:rPr lang="nl-NL" b="1" dirty="0"/>
            </a:br>
            <a:br>
              <a:rPr lang="nl-NL" b="1" dirty="0"/>
            </a:br>
            <a:r>
              <a:rPr lang="nl-NL" dirty="0"/>
              <a:t>soms overgevoelig via een andere stof, bv allergisch voor 1 soort penicilline, kun je ook op andere penicillines reageren, dit noemt men </a:t>
            </a:r>
            <a:r>
              <a:rPr lang="nl-NL" b="1" dirty="0"/>
              <a:t>: Kruisovergevoeligheid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3652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4DB57F-0A7F-4E9D-AE38-A5D9A87F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Middelen bij allergie (voorkomen is beter dan genezen)</a:t>
            </a:r>
            <a:br>
              <a:rPr lang="nl-NL" dirty="0"/>
            </a:br>
            <a:br>
              <a:rPr lang="nl-NL" dirty="0"/>
            </a:br>
            <a:r>
              <a:rPr lang="nl-NL" dirty="0"/>
              <a:t>4 groepen:</a:t>
            </a:r>
            <a:br>
              <a:rPr lang="nl-NL" dirty="0"/>
            </a:br>
            <a:br>
              <a:rPr lang="nl-NL" b="1" dirty="0"/>
            </a:br>
            <a:r>
              <a:rPr lang="nl-NL" b="1" dirty="0"/>
              <a:t>- middelen die effecten histamine tegengaan</a:t>
            </a:r>
            <a:br>
              <a:rPr lang="nl-NL" b="1" dirty="0"/>
            </a:br>
            <a:r>
              <a:rPr lang="nl-NL" b="1" dirty="0"/>
              <a:t>- middelen die verschijnselen allergische reactie onderdrukken</a:t>
            </a:r>
            <a:br>
              <a:rPr lang="nl-NL" b="1" dirty="0"/>
            </a:br>
            <a:r>
              <a:rPr lang="nl-NL" b="1" dirty="0"/>
              <a:t>-middelen die vrijkomen histamine remmen</a:t>
            </a:r>
            <a:br>
              <a:rPr lang="nl-NL" b="1" dirty="0"/>
            </a:br>
            <a:r>
              <a:rPr lang="nl-NL" b="1" dirty="0"/>
              <a:t>- middelen die allergische reactie uitdoven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0588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D21834-6DB6-4F6B-B4D5-8B53E94FD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Middelen die effecten histamine tegengaan: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Antihistaminica: </a:t>
            </a:r>
            <a:r>
              <a:rPr lang="nl-NL" dirty="0"/>
              <a:t>stoffen die de aangrijpingsplaatsen van histamine blokkeren.</a:t>
            </a:r>
            <a:br>
              <a:rPr lang="nl-NL" dirty="0"/>
            </a:br>
            <a:r>
              <a:rPr lang="nl-NL" dirty="0"/>
              <a:t>Effectief bij allergische rinitis, conjunctivitis en urticaria.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Middelen: </a:t>
            </a:r>
            <a:r>
              <a:rPr lang="nl-NL" b="1" dirty="0"/>
              <a:t>Cetirizine, </a:t>
            </a:r>
            <a:r>
              <a:rPr lang="nl-NL" b="1" dirty="0" err="1"/>
              <a:t>levocetirizine</a:t>
            </a:r>
            <a:r>
              <a:rPr lang="nl-NL" b="1" dirty="0"/>
              <a:t>, </a:t>
            </a:r>
            <a:r>
              <a:rPr lang="nl-NL" b="1" dirty="0" err="1"/>
              <a:t>loratadine</a:t>
            </a:r>
            <a:r>
              <a:rPr lang="nl-NL" b="1" dirty="0"/>
              <a:t>, </a:t>
            </a:r>
            <a:r>
              <a:rPr lang="nl-NL" b="1" dirty="0" err="1"/>
              <a:t>desloratadine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109070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380C4-98D1-4DDA-AD94-F75E0DD6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Middelen die de verschijnselen van een allergische reactie onderdrukken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- corticosteroïden, </a:t>
            </a:r>
            <a:r>
              <a:rPr lang="nl-NL" dirty="0"/>
              <a:t>ontstekingsremmend</a:t>
            </a:r>
            <a:br>
              <a:rPr lang="nl-NL" dirty="0"/>
            </a:br>
            <a:br>
              <a:rPr lang="nl-NL" dirty="0"/>
            </a:br>
            <a:r>
              <a:rPr lang="nl-NL" dirty="0"/>
              <a:t>Middelen bij allergische klachten neus:</a:t>
            </a:r>
            <a:br>
              <a:rPr lang="nl-NL" dirty="0"/>
            </a:br>
            <a:r>
              <a:rPr lang="nl-NL" b="1" dirty="0" err="1"/>
              <a:t>beclometason</a:t>
            </a:r>
            <a:r>
              <a:rPr lang="nl-NL" b="1" dirty="0"/>
              <a:t>, budesonide, </a:t>
            </a:r>
            <a:r>
              <a:rPr lang="nl-NL" b="1" dirty="0" err="1"/>
              <a:t>mometason</a:t>
            </a:r>
            <a:r>
              <a:rPr lang="nl-NL" b="1" dirty="0"/>
              <a:t>, </a:t>
            </a:r>
            <a:r>
              <a:rPr lang="nl-NL" b="1" dirty="0" err="1"/>
              <a:t>fluticason</a:t>
            </a:r>
            <a:br>
              <a:rPr lang="nl-NL" b="1" dirty="0"/>
            </a:br>
            <a:r>
              <a:rPr lang="nl-NL" dirty="0"/>
              <a:t>effect pas na paar weken merkbaar, behandeling tussentijds niet stoppen!</a:t>
            </a:r>
            <a:br>
              <a:rPr lang="nl-NL" dirty="0"/>
            </a:br>
            <a:r>
              <a:rPr lang="nl-NL" b="1" dirty="0"/>
              <a:t>Anafylactische shock-&gt; corticosteroïd per injectie, bv </a:t>
            </a:r>
            <a:r>
              <a:rPr lang="nl-NL" b="1" dirty="0" err="1"/>
              <a:t>prednisolon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794790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B3E607-0920-45D7-AC35-B1592D6CE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Middelen die een allergische reactie kunnen voorkomen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histamine </a:t>
            </a:r>
            <a:r>
              <a:rPr lang="nl-NL" b="1" dirty="0" err="1"/>
              <a:t>afgifteremmende</a:t>
            </a:r>
            <a:r>
              <a:rPr lang="nl-NL" b="1" dirty="0"/>
              <a:t> stoffen en mestcelstabilisatoren.</a:t>
            </a:r>
            <a:br>
              <a:rPr lang="nl-NL" b="1" dirty="0"/>
            </a:br>
            <a:br>
              <a:rPr lang="nl-NL" b="1" dirty="0"/>
            </a:br>
            <a:r>
              <a:rPr lang="nl-NL" dirty="0"/>
              <a:t>Middelen : </a:t>
            </a:r>
            <a:r>
              <a:rPr lang="nl-NL" b="1" dirty="0" err="1"/>
              <a:t>chromoglicinezuur</a:t>
            </a:r>
            <a:r>
              <a:rPr lang="nl-NL" b="1" dirty="0"/>
              <a:t>, </a:t>
            </a:r>
            <a:r>
              <a:rPr lang="nl-NL" b="1" dirty="0" err="1"/>
              <a:t>nedocromil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363436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0FBE7-BE14-43CB-A500-5B532467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Middelen die een allergische reactie uitdoven.</a:t>
            </a:r>
            <a:br>
              <a:rPr lang="nl-NL" b="1" dirty="0"/>
            </a:br>
            <a:br>
              <a:rPr lang="nl-NL" b="1" dirty="0"/>
            </a:br>
            <a:r>
              <a:rPr lang="nl-NL" dirty="0"/>
              <a:t>Kan d.m.v. </a:t>
            </a:r>
            <a:r>
              <a:rPr lang="nl-NL" b="1" dirty="0"/>
              <a:t>Desensibilisatie = lichaam langzaam laten wennen aan de stof.</a:t>
            </a:r>
            <a:br>
              <a:rPr lang="nl-NL" b="1" dirty="0"/>
            </a:br>
            <a:br>
              <a:rPr lang="nl-NL" b="1" dirty="0"/>
            </a:br>
            <a:r>
              <a:rPr lang="nl-NL" dirty="0"/>
              <a:t>Middelen: </a:t>
            </a:r>
            <a:r>
              <a:rPr lang="nl-NL" b="1" dirty="0" err="1"/>
              <a:t>Alutard</a:t>
            </a:r>
            <a:r>
              <a:rPr lang="nl-NL" b="1" dirty="0"/>
              <a:t>, </a:t>
            </a:r>
            <a:r>
              <a:rPr lang="nl-NL" b="1" dirty="0" err="1"/>
              <a:t>Pollinex</a:t>
            </a:r>
            <a:r>
              <a:rPr lang="nl-NL" b="1" dirty="0"/>
              <a:t>, </a:t>
            </a:r>
            <a:r>
              <a:rPr lang="nl-NL" b="1" dirty="0" err="1"/>
              <a:t>Grazax</a:t>
            </a:r>
            <a:r>
              <a:rPr lang="nl-NL" b="1" dirty="0"/>
              <a:t>.</a:t>
            </a:r>
            <a:br>
              <a:rPr lang="nl-NL" b="1" dirty="0"/>
            </a:br>
            <a:br>
              <a:rPr lang="nl-NL" b="1" dirty="0"/>
            </a:b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607502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75DA4F-FF7E-4519-B4AD-4C29CC29E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Astma en COPD.</a:t>
            </a:r>
            <a:br>
              <a:rPr lang="nl-NL" dirty="0"/>
            </a:br>
            <a:r>
              <a:rPr lang="nl-NL" dirty="0"/>
              <a:t>Middelen die via onwillekeurig zenuwstelsel werken.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Onwillekeurig zenuwstelsel bestaat uit:</a:t>
            </a:r>
            <a:br>
              <a:rPr lang="nl-NL" dirty="0"/>
            </a:br>
            <a:r>
              <a:rPr lang="nl-NL" b="1" dirty="0" err="1"/>
              <a:t>Sympatische</a:t>
            </a:r>
            <a:r>
              <a:rPr lang="nl-NL" b="1" dirty="0"/>
              <a:t> zenuwstelsel : </a:t>
            </a:r>
            <a:r>
              <a:rPr lang="nl-NL" dirty="0"/>
              <a:t>lichamelijke reactie zoals die voorkomen bij vechten/vluchten.</a:t>
            </a:r>
            <a:br>
              <a:rPr lang="nl-NL" dirty="0"/>
            </a:br>
            <a:r>
              <a:rPr lang="nl-NL" b="1" dirty="0"/>
              <a:t>Parasympatische zenuwstelsel : </a:t>
            </a:r>
            <a:r>
              <a:rPr lang="nl-NL" dirty="0"/>
              <a:t>lichamelijke reactie die voorkomen bij iemand in rust, of slaapt</a:t>
            </a:r>
          </a:p>
        </p:txBody>
      </p:sp>
    </p:spTree>
    <p:extLst>
      <p:ext uri="{BB962C8B-B14F-4D97-AF65-F5344CB8AC3E}">
        <p14:creationId xmlns:p14="http://schemas.microsoft.com/office/powerpoint/2010/main" val="1318130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058C2-F91B-42B7-BC53-098741A0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Luchtwegverwijders</a:t>
            </a:r>
            <a:br>
              <a:rPr lang="nl-NL" b="1" dirty="0"/>
            </a:br>
            <a:br>
              <a:rPr lang="nl-NL" b="1" dirty="0"/>
            </a:br>
            <a:br>
              <a:rPr lang="nl-NL" b="1" dirty="0"/>
            </a:br>
            <a:r>
              <a:rPr lang="nl-NL" dirty="0"/>
              <a:t>via sympathisch zenuwstelsel (stimuleren) </a:t>
            </a:r>
            <a:r>
              <a:rPr lang="nl-NL" b="1" dirty="0"/>
              <a:t>sympathicomimetica</a:t>
            </a:r>
            <a:br>
              <a:rPr lang="nl-NL" b="1" dirty="0"/>
            </a:br>
            <a:r>
              <a:rPr lang="nl-NL" dirty="0"/>
              <a:t>via parasympatisch zenuwstelsel (remmen)</a:t>
            </a:r>
            <a:br>
              <a:rPr lang="nl-NL" dirty="0"/>
            </a:br>
            <a:r>
              <a:rPr lang="nl-NL" b="1" dirty="0" err="1"/>
              <a:t>parasympathicolytica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140760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C43F4-39B3-469B-998B-5EB24A9E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Sympathicomimetica= luchtwegverwijder</a:t>
            </a:r>
            <a:br>
              <a:rPr lang="nl-NL" b="1" dirty="0"/>
            </a:br>
            <a:r>
              <a:rPr lang="nl-NL" dirty="0"/>
              <a:t>toegepast bij : acute astma aanval, en als onderhoudsbehandeling bij astma, soms bij COPD.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Per inhalatie, snel effect, lagere dosis nodig dan oraal.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Kortwerkende middelen: </a:t>
            </a:r>
            <a:r>
              <a:rPr lang="nl-NL" b="1" dirty="0"/>
              <a:t>Salbutamol, Terbutaline</a:t>
            </a:r>
            <a:br>
              <a:rPr lang="nl-NL" b="1" dirty="0"/>
            </a:br>
            <a:r>
              <a:rPr lang="nl-NL" dirty="0"/>
              <a:t>Langwerkende middelen: </a:t>
            </a:r>
            <a:r>
              <a:rPr lang="nl-NL" b="1" dirty="0"/>
              <a:t>salmeterol, </a:t>
            </a:r>
            <a:r>
              <a:rPr lang="nl-NL" b="1" dirty="0" err="1"/>
              <a:t>indacaterol</a:t>
            </a:r>
            <a:r>
              <a:rPr lang="nl-NL" b="1" dirty="0"/>
              <a:t>, </a:t>
            </a:r>
            <a:r>
              <a:rPr lang="nl-NL" b="1" dirty="0" err="1"/>
              <a:t>formoterol</a:t>
            </a:r>
            <a:br>
              <a:rPr lang="nl-NL" b="1" dirty="0"/>
            </a:br>
            <a:br>
              <a:rPr lang="nl-NL" b="1" dirty="0"/>
            </a:b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866697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F6C59-E325-4946-9F0B-446363214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err="1"/>
              <a:t>Parasympathicolytica</a:t>
            </a:r>
            <a:r>
              <a:rPr lang="nl-NL" b="1" dirty="0"/>
              <a:t>, heeft remmende werking</a:t>
            </a:r>
            <a:br>
              <a:rPr lang="nl-NL" b="1" dirty="0"/>
            </a:br>
            <a:br>
              <a:rPr lang="nl-NL" b="1" dirty="0"/>
            </a:br>
            <a:r>
              <a:rPr lang="nl-NL" dirty="0"/>
              <a:t>1e keus middelen bij COPD</a:t>
            </a:r>
            <a:br>
              <a:rPr lang="nl-NL" dirty="0"/>
            </a:br>
            <a:br>
              <a:rPr lang="nl-NL" dirty="0"/>
            </a:br>
            <a:r>
              <a:rPr lang="nl-NL" dirty="0"/>
              <a:t>Bijwerking: indroging slijmvliezen, droge mond, obstipatie.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Per inhalatie</a:t>
            </a:r>
            <a:br>
              <a:rPr lang="nl-NL" dirty="0"/>
            </a:br>
            <a:br>
              <a:rPr lang="nl-NL" dirty="0"/>
            </a:br>
            <a:r>
              <a:rPr lang="nl-NL" dirty="0"/>
              <a:t>Middelen: </a:t>
            </a:r>
            <a:r>
              <a:rPr lang="nl-NL" b="1" dirty="0" err="1"/>
              <a:t>ipratopium</a:t>
            </a:r>
            <a:r>
              <a:rPr lang="nl-NL" b="1" dirty="0"/>
              <a:t>, </a:t>
            </a:r>
            <a:r>
              <a:rPr lang="nl-NL" b="1" dirty="0" err="1"/>
              <a:t>tiotropium</a:t>
            </a:r>
            <a:r>
              <a:rPr lang="nl-NL" b="1" dirty="0"/>
              <a:t>, </a:t>
            </a:r>
            <a:r>
              <a:rPr lang="nl-NL" b="1" dirty="0" err="1"/>
              <a:t>glycopyrronium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50401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6C242-1D44-45F8-A3EE-FC3E3E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400" dirty="0"/>
              <a:t>Hoestmiddelen.</a:t>
            </a:r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- Er wordt getwijfeld aan de werking</a:t>
            </a:r>
            <a:br>
              <a:rPr lang="nl-NL" sz="4000" dirty="0"/>
            </a:br>
            <a:r>
              <a:rPr lang="nl-NL" sz="4000" dirty="0"/>
              <a:t>- Waarschijnlijk placebo effect</a:t>
            </a:r>
            <a:br>
              <a:rPr lang="nl-NL" sz="4000" dirty="0"/>
            </a:br>
            <a:r>
              <a:rPr lang="nl-NL" sz="4000" dirty="0"/>
              <a:t>- Wordt niet vergoed door de zorgverzekeraar.</a:t>
            </a:r>
            <a:br>
              <a:rPr lang="nl-NL" sz="4000" dirty="0"/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607069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D7B000-7FB1-4AF9-B471-23D9A7D76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Combinatiepreparaten:</a:t>
            </a:r>
            <a:br>
              <a:rPr lang="nl-NL" b="1" dirty="0"/>
            </a:br>
            <a:r>
              <a:rPr lang="nl-NL" b="1" dirty="0"/>
              <a:t>langwerkende luchtwegverwijder en een corticosteroïd.</a:t>
            </a:r>
            <a:br>
              <a:rPr lang="nl-NL" b="1" dirty="0"/>
            </a:br>
            <a:br>
              <a:rPr lang="nl-NL" b="1" dirty="0"/>
            </a:br>
            <a:r>
              <a:rPr lang="nl-NL" dirty="0"/>
              <a:t>Middelen: </a:t>
            </a:r>
            <a:r>
              <a:rPr lang="nl-NL" b="1" dirty="0" err="1"/>
              <a:t>formoterol</a:t>
            </a:r>
            <a:r>
              <a:rPr lang="nl-NL" b="1" dirty="0"/>
              <a:t>/budesonide, </a:t>
            </a:r>
            <a:r>
              <a:rPr lang="nl-NL" b="1" dirty="0" err="1"/>
              <a:t>formoterol</a:t>
            </a:r>
            <a:r>
              <a:rPr lang="nl-NL" b="1" dirty="0"/>
              <a:t>/</a:t>
            </a:r>
            <a:r>
              <a:rPr lang="nl-NL" b="1" dirty="0" err="1"/>
              <a:t>beclometason</a:t>
            </a:r>
            <a:r>
              <a:rPr lang="nl-NL" b="1" dirty="0"/>
              <a:t>, salmeterol/</a:t>
            </a:r>
            <a:r>
              <a:rPr lang="nl-NL" b="1" dirty="0" err="1"/>
              <a:t>fluticason</a:t>
            </a:r>
            <a:br>
              <a:rPr lang="nl-NL" b="1" dirty="0"/>
            </a:br>
            <a:br>
              <a:rPr lang="nl-NL" b="1" dirty="0"/>
            </a:br>
            <a:r>
              <a:rPr lang="nl-NL" dirty="0"/>
              <a:t>Middelen vooral bij COPD langwerkend </a:t>
            </a:r>
            <a:r>
              <a:rPr lang="nl-NL" dirty="0" err="1"/>
              <a:t>parasympatico</a:t>
            </a:r>
            <a:r>
              <a:rPr lang="nl-NL" dirty="0"/>
              <a:t>/</a:t>
            </a:r>
            <a:r>
              <a:rPr lang="nl-NL" dirty="0" err="1"/>
              <a:t>sympatico</a:t>
            </a:r>
            <a:br>
              <a:rPr lang="nl-NL" dirty="0"/>
            </a:br>
            <a:r>
              <a:rPr lang="nl-NL" b="1" dirty="0"/>
              <a:t>fenoterol/</a:t>
            </a:r>
            <a:r>
              <a:rPr lang="nl-NL" b="1" dirty="0" err="1"/>
              <a:t>ipatropium</a:t>
            </a:r>
            <a:r>
              <a:rPr lang="nl-NL" b="1" dirty="0"/>
              <a:t>, salbutamol/</a:t>
            </a:r>
            <a:r>
              <a:rPr lang="nl-NL" b="1" dirty="0" err="1"/>
              <a:t>ipatropium</a:t>
            </a:r>
            <a:r>
              <a:rPr lang="nl-NL" b="1" dirty="0"/>
              <a:t>,</a:t>
            </a:r>
            <a:br>
              <a:rPr lang="nl-NL" dirty="0"/>
            </a:b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977263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EFB7C-96E2-45C1-A76A-F12B21A5D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Corticosteroïden.</a:t>
            </a:r>
            <a:br>
              <a:rPr lang="nl-NL" b="1" dirty="0"/>
            </a:br>
            <a:br>
              <a:rPr lang="nl-NL" b="1" dirty="0"/>
            </a:br>
            <a:r>
              <a:rPr lang="nl-NL" dirty="0"/>
              <a:t>Gebruikt als korte stootkuur bij acute astmatische aanval en bij </a:t>
            </a:r>
            <a:r>
              <a:rPr lang="nl-NL" dirty="0" err="1"/>
              <a:t>lwi</a:t>
            </a:r>
            <a:r>
              <a:rPr lang="nl-NL" dirty="0"/>
              <a:t> bij COPD.</a:t>
            </a:r>
            <a:br>
              <a:rPr lang="nl-NL" dirty="0"/>
            </a:br>
            <a:r>
              <a:rPr lang="nl-NL" dirty="0"/>
              <a:t>Meestal orale toediening.(</a:t>
            </a:r>
            <a:r>
              <a:rPr lang="nl-NL" b="1" dirty="0" err="1"/>
              <a:t>prednisolon</a:t>
            </a:r>
            <a:r>
              <a:rPr lang="nl-NL" b="1" dirty="0"/>
              <a:t>, altijd afbouwen!)</a:t>
            </a:r>
            <a:br>
              <a:rPr lang="nl-NL" dirty="0"/>
            </a:br>
            <a:br>
              <a:rPr lang="nl-NL" dirty="0"/>
            </a:br>
            <a:r>
              <a:rPr lang="nl-NL" dirty="0"/>
              <a:t>ook als onderhoudsmedicatie</a:t>
            </a:r>
            <a:br>
              <a:rPr lang="nl-NL" dirty="0"/>
            </a:br>
            <a:r>
              <a:rPr lang="nl-NL" dirty="0"/>
              <a:t>=luchtwegbeschermer (inhalatie)</a:t>
            </a:r>
            <a:br>
              <a:rPr lang="nl-NL" dirty="0"/>
            </a:br>
            <a:r>
              <a:rPr lang="nl-NL" dirty="0"/>
              <a:t>Middelen : </a:t>
            </a:r>
            <a:r>
              <a:rPr lang="nl-NL" b="1" dirty="0" err="1"/>
              <a:t>beclometason</a:t>
            </a:r>
            <a:r>
              <a:rPr lang="nl-NL" b="1" dirty="0"/>
              <a:t>, </a:t>
            </a:r>
            <a:r>
              <a:rPr lang="nl-NL" b="1" dirty="0" err="1"/>
              <a:t>ciclesonide</a:t>
            </a:r>
            <a:r>
              <a:rPr lang="nl-NL" b="1" dirty="0"/>
              <a:t>, </a:t>
            </a:r>
            <a:r>
              <a:rPr lang="nl-NL" b="1" dirty="0" err="1"/>
              <a:t>fluticason</a:t>
            </a:r>
            <a:r>
              <a:rPr lang="nl-NL" b="1" dirty="0"/>
              <a:t>, </a:t>
            </a:r>
            <a:r>
              <a:rPr lang="nl-NL" b="1" dirty="0" err="1"/>
              <a:t>budosenide</a:t>
            </a:r>
            <a:br>
              <a:rPr lang="nl-NL" dirty="0"/>
            </a:br>
            <a:br>
              <a:rPr lang="nl-NL" dirty="0"/>
            </a:b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607148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B3A354-8030-4074-BB9E-8FF63371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err="1"/>
              <a:t>Leukotrieen</a:t>
            </a:r>
            <a:r>
              <a:rPr lang="nl-NL" b="1" dirty="0"/>
              <a:t> antagonisten</a:t>
            </a:r>
            <a:br>
              <a:rPr lang="nl-NL" b="1" dirty="0"/>
            </a:br>
            <a:br>
              <a:rPr lang="nl-NL" b="1" dirty="0"/>
            </a:br>
            <a:r>
              <a:rPr lang="nl-NL" dirty="0"/>
              <a:t>remmen werking </a:t>
            </a:r>
            <a:r>
              <a:rPr lang="nl-NL" dirty="0" err="1"/>
              <a:t>leukotrieen</a:t>
            </a:r>
            <a:r>
              <a:rPr lang="nl-NL" dirty="0"/>
              <a:t> : </a:t>
            </a:r>
            <a:endParaRPr lang="nl-NL" b="1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9277426-6CCE-4707-978C-7132A5741F56}"/>
              </a:ext>
            </a:extLst>
          </p:cNvPr>
          <p:cNvSpPr/>
          <p:nvPr/>
        </p:nvSpPr>
        <p:spPr>
          <a:xfrm>
            <a:off x="3048000" y="2828836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3200" dirty="0"/>
              <a:t>ontstekingsmediatoren die uit mestcellen  en </a:t>
            </a:r>
            <a:r>
              <a:rPr lang="nl-NL" sz="3200" dirty="0" err="1"/>
              <a:t>eosinofielen</a:t>
            </a:r>
            <a:r>
              <a:rPr lang="nl-NL" sz="3200" dirty="0"/>
              <a:t> vrijkomen na contact van allergeen met mestcel bij astma  Ze komen naast histamine vrij</a:t>
            </a:r>
          </a:p>
          <a:p>
            <a:r>
              <a:rPr lang="nl-NL" sz="3200" dirty="0"/>
              <a:t>Middel : </a:t>
            </a:r>
            <a:r>
              <a:rPr lang="nl-NL" sz="3200" b="1" dirty="0" err="1"/>
              <a:t>Singulair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129825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A9C3B-6512-4B01-844A-25B9B1B8A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Na inhalatie :</a:t>
            </a:r>
            <a:br>
              <a:rPr lang="nl-NL" b="1" dirty="0"/>
            </a:br>
            <a:br>
              <a:rPr lang="nl-NL" b="1" dirty="0"/>
            </a:br>
            <a:br>
              <a:rPr lang="nl-NL" b="1" dirty="0"/>
            </a:br>
            <a:r>
              <a:rPr lang="nl-NL" b="1" dirty="0"/>
              <a:t>Mond spoelen en water uitspugen.</a:t>
            </a:r>
            <a:br>
              <a:rPr lang="nl-NL" b="1" dirty="0"/>
            </a:br>
            <a:br>
              <a:rPr lang="nl-NL" b="1" dirty="0"/>
            </a:br>
            <a:r>
              <a:rPr lang="nl-NL" dirty="0"/>
              <a:t>Kans op schimmelinfectie, geïrriteerde stembanden.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6638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8F63BB-CCB3-448B-BAF7-14B42AD4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/>
              <a:t>Hoestmiddelen zijn in te delen in de volgende groepen:</a:t>
            </a:r>
            <a:br>
              <a:rPr lang="nl-NL" sz="4000" dirty="0"/>
            </a:br>
            <a:br>
              <a:rPr lang="nl-NL" sz="4000" dirty="0"/>
            </a:br>
            <a:r>
              <a:rPr lang="nl-NL" sz="4000" b="1" dirty="0"/>
              <a:t>- </a:t>
            </a:r>
            <a:r>
              <a:rPr lang="nl-NL" sz="4000" b="1" dirty="0" err="1"/>
              <a:t>hoestprikkeldempende</a:t>
            </a:r>
            <a:r>
              <a:rPr lang="nl-NL" sz="4000" b="1" dirty="0"/>
              <a:t> stoffen</a:t>
            </a:r>
            <a:br>
              <a:rPr lang="nl-NL" sz="4000" b="1" dirty="0"/>
            </a:br>
            <a:r>
              <a:rPr lang="nl-NL" sz="4000" b="1" dirty="0"/>
              <a:t>- </a:t>
            </a:r>
            <a:r>
              <a:rPr lang="nl-NL" sz="4000" b="1" dirty="0" err="1"/>
              <a:t>mucolytica</a:t>
            </a:r>
            <a:br>
              <a:rPr lang="nl-NL" sz="4000" b="1" dirty="0"/>
            </a:br>
            <a:r>
              <a:rPr lang="nl-NL" sz="4000" b="1" dirty="0"/>
              <a:t>- </a:t>
            </a:r>
            <a:r>
              <a:rPr lang="nl-NL" sz="4000" b="1" dirty="0" err="1"/>
              <a:t>emollientia</a:t>
            </a:r>
            <a:br>
              <a:rPr lang="nl-NL" sz="4000" b="1" dirty="0"/>
            </a:br>
            <a:r>
              <a:rPr lang="nl-NL" sz="4000" b="1" dirty="0"/>
              <a:t>- antihistaminica</a:t>
            </a:r>
            <a:br>
              <a:rPr lang="nl-NL" sz="4000" b="1" dirty="0"/>
            </a:br>
            <a:br>
              <a:rPr lang="nl-NL" sz="4000" dirty="0"/>
            </a:br>
            <a:br>
              <a:rPr lang="nl-NL" sz="4000" dirty="0"/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84501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47775-6392-494B-B49E-6D2D478BF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b="1" dirty="0" err="1"/>
              <a:t>Hoestprikkeldempende</a:t>
            </a:r>
            <a:r>
              <a:rPr lang="nl-NL" sz="4000" b="1" dirty="0"/>
              <a:t> stoffen</a:t>
            </a:r>
            <a:br>
              <a:rPr lang="nl-NL" sz="4000" b="1" dirty="0"/>
            </a:br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Vooral bij droge, niet-productieve hoest. Onderdrukken hoestprikkel</a:t>
            </a: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Bijwerking: obstipatie</a:t>
            </a: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Middelen: </a:t>
            </a:r>
            <a:r>
              <a:rPr lang="nl-NL" sz="4000" b="1" dirty="0"/>
              <a:t>codeïne, </a:t>
            </a:r>
            <a:r>
              <a:rPr lang="nl-NL" sz="4000" b="1" dirty="0" err="1"/>
              <a:t>noscapine</a:t>
            </a:r>
            <a:br>
              <a:rPr lang="nl-NL" sz="4000" b="1" dirty="0"/>
            </a:br>
            <a:r>
              <a:rPr lang="nl-NL" sz="4000" b="1" dirty="0"/>
              <a:t>                  </a:t>
            </a:r>
            <a:r>
              <a:rPr lang="nl-NL" sz="4000" b="1" dirty="0" err="1"/>
              <a:t>dextromethorfan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78258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70F88-4FC5-4781-B66E-D2601270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b="1" dirty="0" err="1"/>
              <a:t>Mucolytica</a:t>
            </a:r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Invloed op de taaiheid van het slijm</a:t>
            </a:r>
            <a:br>
              <a:rPr lang="nl-NL" sz="4000" dirty="0"/>
            </a:br>
            <a:r>
              <a:rPr lang="nl-NL" sz="4000" dirty="0"/>
              <a:t>(niet bewezen)</a:t>
            </a: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Middelen: </a:t>
            </a:r>
            <a:r>
              <a:rPr lang="nl-NL" sz="4000" b="1" dirty="0" err="1"/>
              <a:t>Broomhexine</a:t>
            </a:r>
            <a:r>
              <a:rPr lang="nl-NL" sz="4000" b="1" dirty="0"/>
              <a:t> (</a:t>
            </a:r>
            <a:r>
              <a:rPr lang="nl-NL" sz="4000" b="1" dirty="0" err="1"/>
              <a:t>Bisolvon</a:t>
            </a:r>
            <a:r>
              <a:rPr lang="nl-NL" sz="4000" b="1" dirty="0"/>
              <a:t>)</a:t>
            </a:r>
            <a:br>
              <a:rPr lang="nl-NL" sz="4000" b="1" dirty="0"/>
            </a:br>
            <a:r>
              <a:rPr lang="nl-NL" sz="4000" b="1" dirty="0"/>
              <a:t>       Acetylcysteïne (</a:t>
            </a:r>
            <a:r>
              <a:rPr lang="nl-NL" sz="4000" b="1" dirty="0" err="1"/>
              <a:t>Fluimucil</a:t>
            </a:r>
            <a:r>
              <a:rPr lang="nl-NL" sz="4000" b="1" dirty="0"/>
              <a:t>)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826025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6D177-B6A2-45A2-A6A4-4C7AB34E2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b="1" dirty="0" err="1"/>
              <a:t>Emollientia</a:t>
            </a:r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Geen duidelijke werking bekend, voorgeschreven ter verzachting van de slijmvliezen</a:t>
            </a: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Middelen : </a:t>
            </a:r>
            <a:r>
              <a:rPr lang="nl-NL" sz="4000" b="1" dirty="0"/>
              <a:t>Stropen (tijmsiroop)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662473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134CC9-EB66-4DE2-9B37-515C93587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60190"/>
          </a:xfrm>
        </p:spPr>
        <p:txBody>
          <a:bodyPr>
            <a:normAutofit fontScale="90000"/>
          </a:bodyPr>
          <a:lstStyle/>
          <a:p>
            <a:r>
              <a:rPr lang="nl-NL" sz="4000" b="1" dirty="0"/>
              <a:t>Antihistaminica</a:t>
            </a: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Zijn geen echte hoestmiddelen</a:t>
            </a: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worden gebruikt in (</a:t>
            </a:r>
            <a:r>
              <a:rPr lang="nl-NL" sz="4000" dirty="0" err="1"/>
              <a:t>kinder</a:t>
            </a:r>
            <a:r>
              <a:rPr lang="nl-NL" sz="4000" dirty="0"/>
              <a:t>)hoestsiropen vanwege kalmerend effect (</a:t>
            </a:r>
            <a:r>
              <a:rPr lang="nl-NL" sz="4000" b="1" dirty="0" err="1"/>
              <a:t>promethazine</a:t>
            </a:r>
            <a:r>
              <a:rPr lang="nl-NL" sz="4000" b="1" dirty="0"/>
              <a:t>)</a:t>
            </a: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Niet onder de 2 jaar!</a:t>
            </a:r>
            <a:br>
              <a:rPr lang="nl-NL" sz="4000" dirty="0"/>
            </a:br>
            <a:br>
              <a:rPr lang="nl-NL" sz="4000" dirty="0"/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82713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F0AC4D-7D57-4E1F-8890-EF00FC5FB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err="1"/>
              <a:t>Allergiën</a:t>
            </a:r>
            <a:r>
              <a:rPr lang="nl-NL" b="1" dirty="0"/>
              <a:t> : </a:t>
            </a:r>
            <a:r>
              <a:rPr lang="nl-NL" dirty="0"/>
              <a:t>een abnormale reactie op een niet-ziekteverwekkende lichaamsvreemde stof= </a:t>
            </a:r>
            <a:r>
              <a:rPr lang="nl-NL" b="1" dirty="0"/>
              <a:t>Antigeen.</a:t>
            </a:r>
            <a:br>
              <a:rPr lang="nl-NL" b="1" dirty="0"/>
            </a:br>
            <a:br>
              <a:rPr lang="nl-NL" dirty="0"/>
            </a:br>
            <a:r>
              <a:rPr lang="nl-NL" dirty="0"/>
              <a:t>Antigeen wordt onschadelijk gemaakt door antilichaam.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Soms heftige reactie op antigeen: antilichamen binden zich aan mestcellen, mestcellen vallen uiteen, histamine komt vrij-&gt; allergische reactie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521402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E2D717-AA2D-44A0-A8C9-117B3A3AC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Lichte Allergische reactie:</a:t>
            </a:r>
            <a:br>
              <a:rPr lang="nl-NL" b="1" dirty="0"/>
            </a:br>
            <a:r>
              <a:rPr lang="nl-NL" dirty="0"/>
              <a:t>- loopneus</a:t>
            </a:r>
            <a:br>
              <a:rPr lang="nl-NL" dirty="0"/>
            </a:br>
            <a:r>
              <a:rPr lang="nl-NL" dirty="0"/>
              <a:t>- tranende ogen</a:t>
            </a:r>
            <a:br>
              <a:rPr lang="nl-NL" dirty="0"/>
            </a:br>
            <a:r>
              <a:rPr lang="nl-NL" dirty="0"/>
              <a:t>- geprikkelde slijmvliezen</a:t>
            </a:r>
            <a:br>
              <a:rPr lang="nl-NL" dirty="0"/>
            </a:br>
            <a:r>
              <a:rPr lang="nl-NL" dirty="0"/>
              <a:t>- hoesten</a:t>
            </a:r>
            <a:br>
              <a:rPr lang="nl-NL" dirty="0"/>
            </a:br>
            <a:br>
              <a:rPr lang="nl-NL" dirty="0"/>
            </a:br>
            <a:r>
              <a:rPr lang="nl-NL" b="1" dirty="0"/>
              <a:t>Ernstige allergische reactie:</a:t>
            </a:r>
            <a:br>
              <a:rPr lang="nl-NL" b="1" dirty="0"/>
            </a:br>
            <a:r>
              <a:rPr lang="nl-NL" dirty="0"/>
              <a:t>- benauwdheid</a:t>
            </a:r>
            <a:br>
              <a:rPr lang="nl-NL" dirty="0"/>
            </a:br>
            <a:r>
              <a:rPr lang="nl-NL" dirty="0"/>
              <a:t>- diarree</a:t>
            </a:r>
            <a:br>
              <a:rPr lang="nl-NL" dirty="0"/>
            </a:br>
            <a:r>
              <a:rPr lang="nl-NL" dirty="0"/>
              <a:t>- huiduitslag</a:t>
            </a:r>
            <a:br>
              <a:rPr lang="nl-NL" dirty="0"/>
            </a:br>
            <a:r>
              <a:rPr lang="nl-NL" dirty="0"/>
              <a:t>- verlaging bloeddruk</a:t>
            </a:r>
            <a:br>
              <a:rPr lang="nl-NL" dirty="0"/>
            </a:br>
            <a:r>
              <a:rPr lang="nl-NL" dirty="0"/>
              <a:t>- </a:t>
            </a:r>
            <a:r>
              <a:rPr lang="nl-NL" dirty="0" err="1"/>
              <a:t>anafylactysche</a:t>
            </a:r>
            <a:r>
              <a:rPr lang="nl-NL" dirty="0"/>
              <a:t> shock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7858344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</TotalTime>
  <Words>132</Words>
  <Application>Microsoft Office PowerPoint</Application>
  <PresentationFormat>Breedbeeld</PresentationFormat>
  <Paragraphs>25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Sliert</vt:lpstr>
      <vt:lpstr>2 soorten hoest namelijk:   productieve hoest met slijm  niet productieve hoest geen slijm, prikkelhoest, kan een bijwerking van ACE- remmers zijn </vt:lpstr>
      <vt:lpstr>Hoestmiddelen.    - Er wordt getwijfeld aan de werking - Waarschijnlijk placebo effect - Wordt niet vergoed door de zorgverzekeraar. </vt:lpstr>
      <vt:lpstr>Hoestmiddelen zijn in te delen in de volgende groepen:  - hoestprikkeldempende stoffen - mucolytica - emollientia - antihistaminica   </vt:lpstr>
      <vt:lpstr>Hoestprikkeldempende stoffen    Vooral bij droge, niet-productieve hoest. Onderdrukken hoestprikkel  Bijwerking: obstipatie  Middelen: codeïne, noscapine                   dextromethorfan</vt:lpstr>
      <vt:lpstr>Mucolytica   Invloed op de taaiheid van het slijm (niet bewezen)  Middelen: Broomhexine (Bisolvon)        Acetylcysteïne (Fluimucil)</vt:lpstr>
      <vt:lpstr>Emollientia   Geen duidelijke werking bekend, voorgeschreven ter verzachting van de slijmvliezen  Middelen : Stropen (tijmsiroop)</vt:lpstr>
      <vt:lpstr>Antihistaminica  Zijn geen echte hoestmiddelen  worden gebruikt in (kinder)hoestsiropen vanwege kalmerend effect (promethazine)  Niet onder de 2 jaar!  </vt:lpstr>
      <vt:lpstr>Allergiën : een abnormale reactie op een niet-ziekteverwekkende lichaamsvreemde stof= Antigeen.  Antigeen wordt onschadelijk gemaakt door antilichaam.  Soms heftige reactie op antigeen: antilichamen binden zich aan mestcellen, mestcellen vallen uiteen, histamine komt vrij-&gt; allergische reactie</vt:lpstr>
      <vt:lpstr>Lichte Allergische reactie: - loopneus - tranende ogen - geprikkelde slijmvliezen - hoesten  Ernstige allergische reactie: - benauwdheid - diarree - huiduitslag - verlaging bloeddruk - anafylactysche shock   </vt:lpstr>
      <vt:lpstr>Overgevoeligheid ontstaat vaak na herhaald contact met allergeen.  Het ontstaan van een overgevoeligheidsreactie  noemt men Sensibilisatie  soms overgevoelig via een andere stof, bv allergisch voor 1 soort penicilline, kun je ook op andere penicillines reageren, dit noemt men : Kruisovergevoeligheid </vt:lpstr>
      <vt:lpstr>Middelen bij allergie (voorkomen is beter dan genezen)  4 groepen:  - middelen die effecten histamine tegengaan - middelen die verschijnselen allergische reactie onderdrukken -middelen die vrijkomen histamine remmen - middelen die allergische reactie uitdoven</vt:lpstr>
      <vt:lpstr>Middelen die effecten histamine tegengaan:  Antihistaminica: stoffen die de aangrijpingsplaatsen van histamine blokkeren. Effectief bij allergische rinitis, conjunctivitis en urticaria.  Middelen: Cetirizine, levocetirizine, loratadine, desloratadine</vt:lpstr>
      <vt:lpstr>Middelen die de verschijnselen van een allergische reactie onderdrukken  - corticosteroïden, ontstekingsremmend  Middelen bij allergische klachten neus: beclometason, budesonide, mometason, fluticason effect pas na paar weken merkbaar, behandeling tussentijds niet stoppen! Anafylactische shock-&gt; corticosteroïd per injectie, bv prednisolon</vt:lpstr>
      <vt:lpstr>Middelen die een allergische reactie kunnen voorkomen  histamine afgifteremmende stoffen en mestcelstabilisatoren.  Middelen : chromoglicinezuur, nedocromil</vt:lpstr>
      <vt:lpstr>Middelen die een allergische reactie uitdoven.  Kan d.m.v. Desensibilisatie = lichaam langzaam laten wennen aan de stof.  Middelen: Alutard, Pollinex, Grazax.  </vt:lpstr>
      <vt:lpstr>Astma en COPD. Middelen die via onwillekeurig zenuwstelsel werken.  Onwillekeurig zenuwstelsel bestaat uit: Sympatische zenuwstelsel : lichamelijke reactie zoals die voorkomen bij vechten/vluchten. Parasympatische zenuwstelsel : lichamelijke reactie die voorkomen bij iemand in rust, of slaapt</vt:lpstr>
      <vt:lpstr>Luchtwegverwijders   via sympathisch zenuwstelsel (stimuleren) sympathicomimetica via parasympatisch zenuwstelsel (remmen) parasympathicolytica</vt:lpstr>
      <vt:lpstr>Sympathicomimetica= luchtwegverwijder toegepast bij : acute astma aanval, en als onderhoudsbehandeling bij astma, soms bij COPD.  Per inhalatie, snel effect, lagere dosis nodig dan oraal.  Kortwerkende middelen: Salbutamol, Terbutaline Langwerkende middelen: salmeterol, indacaterol, formoterol  </vt:lpstr>
      <vt:lpstr>Parasympathicolytica, heeft remmende werking  1e keus middelen bij COPD  Bijwerking: indroging slijmvliezen, droge mond, obstipatie.  Per inhalatie  Middelen: ipratopium, tiotropium, glycopyrronium</vt:lpstr>
      <vt:lpstr>Combinatiepreparaten: langwerkende luchtwegverwijder en een corticosteroïd.  Middelen: formoterol/budesonide, formoterol/beclometason, salmeterol/fluticason  Middelen vooral bij COPD langwerkend parasympatico/sympatico fenoterol/ipatropium, salbutamol/ipatropium, </vt:lpstr>
      <vt:lpstr>Corticosteroïden.  Gebruikt als korte stootkuur bij acute astmatische aanval en bij lwi bij COPD. Meestal orale toediening.(prednisolon, altijd afbouwen!)  ook als onderhoudsmedicatie =luchtwegbeschermer (inhalatie) Middelen : beclometason, ciclesonide, fluticason, budosenide  </vt:lpstr>
      <vt:lpstr>Leukotrieen antagonisten  remmen werking leukotrieen : </vt:lpstr>
      <vt:lpstr>Na inhalatie :   Mond spoelen en water uitspugen.  Kans op schimmelinfectie, geïrriteerde stembanden.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soorten hoest namelijk:   productieve hoest met slijm  niet productieve hoest geen slijm, prikkelhoest, kan een bijwerking van ACE- remmers zijn</dc:title>
  <dc:creator>Eke Postma - Eisma</dc:creator>
  <cp:lastModifiedBy>Eke Postma - Eisma</cp:lastModifiedBy>
  <cp:revision>13</cp:revision>
  <dcterms:created xsi:type="dcterms:W3CDTF">2018-01-15T14:59:34Z</dcterms:created>
  <dcterms:modified xsi:type="dcterms:W3CDTF">2018-12-03T09:45:12Z</dcterms:modified>
</cp:coreProperties>
</file>